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1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3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B51AF5-693E-B144-A564-A92193664D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0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B51CC5-5732-3D45-B39C-B5C8CDECF99F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DD42FA-8D51-2B41-A359-FC65FF5EC256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C1DCB-CE09-0A4B-94ED-795E0CED3068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C68999-170A-7E44-90E3-A0CB153012A2}" type="slidenum">
              <a:rPr lang="en-US"/>
              <a:pPr/>
              <a:t>4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6EF725-64E8-1447-9114-CC14510AE37F}" type="slidenum">
              <a:rPr lang="en-US"/>
              <a:pPr/>
              <a:t>5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957E5A-243A-3E47-AF99-B3DFD37E9571}" type="slidenum">
              <a:rPr lang="en-US"/>
              <a:pPr/>
              <a:t>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59615D-A612-D04D-AB56-D60CF8C7F2B9}" type="slidenum">
              <a:rPr lang="en-US"/>
              <a:pPr/>
              <a:t>7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AAC6B-7F61-A845-9A9F-31A3F1DEB61A}" type="slidenum">
              <a:rPr lang="en-US"/>
              <a:pPr/>
              <a:t>8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722891-D4CC-3B48-A117-7FA7A3717D7D}" type="slidenum">
              <a:rPr lang="en-US"/>
              <a:pPr/>
              <a:t>9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3152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95600"/>
            <a:ext cx="7315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fld id="{E3FBA6AA-3574-C541-B2F6-C1CBAAD46A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01A905-2F7E-9045-8557-8A866355BF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B4061-D118-EF49-A608-FDB3C96A33A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663E87-C3E0-AA42-90CC-A60FCD3581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95799B-FBC9-4244-819D-7C74849809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00F525-2B91-3644-A8C3-4AC95BE709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14B46B-EB37-1D45-AF31-FFABDC8A7B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6B131-7F69-374F-BA39-8B4A02EA9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68479D-CE1C-1447-9151-C235BA12BE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108792-FFCA-ED4A-9D0D-C1EE0D2594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D74320-AE56-2646-BDFC-2F7045696B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19200" y="1600200"/>
            <a:ext cx="5926138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6095EA-AFCA-1B42-99E4-B65034B1AD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Relationship Id="rId5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Relationship Id="rId6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eg"/><Relationship Id="rId5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38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>
                <a:latin typeface="Geneva" pitchFamily="-107" charset="0"/>
              </a:rPr>
              <a:t>CHAPTER 10</a:t>
            </a:r>
            <a:r>
              <a:rPr lang="en-US" u="sng">
                <a:latin typeface="Geneva" pitchFamily="-107" charset="0"/>
                <a:sym typeface="Wingdings" pitchFamily="-107" charset="2"/>
              </a:rPr>
              <a:t></a:t>
            </a:r>
            <a:r>
              <a:rPr lang="en-US" u="sng">
                <a:latin typeface="Geneva" pitchFamily="-107" charset="0"/>
              </a:rPr>
              <a:t> NUCLEIC ACIDS &amp; PROTEIN SYNTHESIS</a:t>
            </a:r>
            <a:endParaRPr 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4582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85900" algn="l"/>
                <a:tab pos="1830388" algn="l"/>
              </a:tabLst>
            </a:pPr>
            <a:r>
              <a:rPr lang="en-US" sz="2000" u="sng" dirty="0">
                <a:latin typeface="Geneva" pitchFamily="-107" charset="0"/>
              </a:rPr>
              <a:t>10-1</a:t>
            </a:r>
            <a:r>
              <a:rPr lang="en-US" sz="2000" u="sng" dirty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u="sng" dirty="0">
                <a:latin typeface="Geneva" pitchFamily="-107" charset="0"/>
              </a:rPr>
              <a:t> DNA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Objectives: 1) Know who is credited </a:t>
            </a:r>
            <a:r>
              <a:rPr lang="en-US" sz="2000" dirty="0" err="1">
                <a:latin typeface="Geneva" pitchFamily="-107" charset="0"/>
              </a:rPr>
              <a:t>w</a:t>
            </a:r>
            <a:r>
              <a:rPr lang="en-US" sz="2000" dirty="0">
                <a:latin typeface="Geneva" pitchFamily="-107" charset="0"/>
              </a:rPr>
              <a:t>/ the discovery of the DNA 	</a:t>
            </a:r>
            <a:r>
              <a:rPr lang="en-US" sz="2000" dirty="0" smtClean="0">
                <a:latin typeface="Geneva" pitchFamily="-107" charset="0"/>
              </a:rPr>
              <a:t>	structure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2) Describe the structure of DNA</a:t>
            </a: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3) Define complimentary base pairing</a:t>
            </a: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4) Explain the role of complimentary base pairing in 	</a:t>
            </a:r>
            <a:r>
              <a:rPr lang="en-US" sz="2000" dirty="0" smtClean="0">
                <a:latin typeface="Geneva" pitchFamily="-107" charset="0"/>
              </a:rPr>
              <a:t>	the </a:t>
            </a:r>
            <a:r>
              <a:rPr lang="en-US" sz="2000" dirty="0">
                <a:latin typeface="Geneva" pitchFamily="-107" charset="0"/>
              </a:rPr>
              <a:t>replication of DNA</a:t>
            </a: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5) Summarize the main features of DNA replication</a:t>
            </a:r>
            <a:endParaRPr lang="en-US" dirty="0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04800" y="3352800"/>
            <a:ext cx="8534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I.  Structure of DNA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A.  James Watson &amp; Francis Crick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Credited </a:t>
            </a:r>
            <a:r>
              <a:rPr lang="en-US" sz="2000" dirty="0" err="1">
                <a:latin typeface="Geneva" pitchFamily="-107" charset="0"/>
              </a:rPr>
              <a:t>w</a:t>
            </a:r>
            <a:r>
              <a:rPr lang="en-US" sz="2000" dirty="0">
                <a:latin typeface="Geneva" pitchFamily="-107" charset="0"/>
              </a:rPr>
              <a:t>/ the discovery of the structure of DNA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Where awarded the Nobel Prize in 1962</a:t>
            </a:r>
            <a:endParaRPr lang="en-US" dirty="0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800" y="4572000"/>
            <a:ext cx="63246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B.  The structure of DNA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 double helix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Composed of subunits called nucleotides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	a</a:t>
            </a:r>
            <a:r>
              <a:rPr lang="en-US" sz="2000" dirty="0">
                <a:latin typeface="Geneva" pitchFamily="-107" charset="0"/>
              </a:rPr>
              <a:t>.  A nucleotide has 3 parts bonded</a:t>
            </a:r>
            <a:r>
              <a:rPr lang="en-US" sz="2000" dirty="0" smtClean="0">
                <a:latin typeface="Geneva" pitchFamily="-107" charset="0"/>
              </a:rPr>
              <a:t> 				together</a:t>
            </a:r>
            <a:endParaRPr lang="en-US" dirty="0"/>
          </a:p>
        </p:txBody>
      </p:sp>
      <p:pic>
        <p:nvPicPr>
          <p:cNvPr id="3078" name="Picture 6" descr="Double heli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42672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8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1.  Deoxyribose</a:t>
            </a:r>
            <a:r>
              <a:rPr lang="en-US" sz="200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>
                <a:latin typeface="Geneva" pitchFamily="-107" charset="0"/>
              </a:rPr>
              <a:t> a sugar</a:t>
            </a: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2.  A phosphate group</a:t>
            </a: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3.  And a nitrogen-containing base</a:t>
            </a:r>
            <a:endParaRPr lang="en-US"/>
          </a:p>
        </p:txBody>
      </p:sp>
      <p:pic>
        <p:nvPicPr>
          <p:cNvPr id="9220" name="Picture 4" descr="nucleot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295400"/>
            <a:ext cx="2655888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Chem nucleotid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1447800"/>
            <a:ext cx="2339975" cy="1765300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04800" y="3581400"/>
            <a:ext cx="8534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</a:t>
            </a:r>
            <a:r>
              <a:rPr lang="en-US" sz="2000" dirty="0" err="1">
                <a:latin typeface="Geneva" pitchFamily="-107" charset="0"/>
              </a:rPr>
              <a:t>Deoxyribose</a:t>
            </a:r>
            <a:r>
              <a:rPr lang="en-US" sz="2000" dirty="0">
                <a:latin typeface="Geneva" pitchFamily="-107" charset="0"/>
              </a:rPr>
              <a:t> and the phosphate group are the same in 		every nucleotide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The DNA molecule backbone</a:t>
            </a:r>
            <a:endParaRPr lang="en-US" dirty="0"/>
          </a:p>
        </p:txBody>
      </p:sp>
      <p:pic>
        <p:nvPicPr>
          <p:cNvPr id="9224" name="Picture 8" descr="nucleotide backbo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3200" y="4572000"/>
            <a:ext cx="35814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839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c</a:t>
            </a:r>
            <a:r>
              <a:rPr lang="en-US" sz="2000" dirty="0">
                <a:latin typeface="Geneva" pitchFamily="-107" charset="0"/>
              </a:rPr>
              <a:t>.  However, the base can only be 1 of 4 kinds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Adenine (A), Guanine (G), cytosine (C), &amp; Thymine (T)</a:t>
            </a:r>
            <a:endParaRPr lang="en-US" dirty="0"/>
          </a:p>
        </p:txBody>
      </p:sp>
      <p:pic>
        <p:nvPicPr>
          <p:cNvPr id="18435" name="Picture 3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aden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1295400"/>
            <a:ext cx="1371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838200" y="32004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Adenine</a:t>
            </a:r>
          </a:p>
        </p:txBody>
      </p:sp>
      <p:pic>
        <p:nvPicPr>
          <p:cNvPr id="18438" name="Picture 9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2192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Guani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4200" y="126841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791200" y="3200400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Guanine</a:t>
            </a:r>
          </a:p>
        </p:txBody>
      </p:sp>
      <p:pic>
        <p:nvPicPr>
          <p:cNvPr id="18441" name="Picture 12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7338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 descr="cytosi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09800" y="3783013"/>
            <a:ext cx="129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09600" y="5638800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Cytosine</a:t>
            </a:r>
          </a:p>
        </p:txBody>
      </p:sp>
      <p:pic>
        <p:nvPicPr>
          <p:cNvPr id="18444" name="Picture 15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7338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6" descr="thymin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4200" y="3757613"/>
            <a:ext cx="129540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410200" y="5707063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Thymine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5" grpId="0"/>
      <p:bldP spid="11278" grpId="0"/>
      <p:bldP spid="112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0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3.  How do we get a double helix?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Nucleotide subunits bond </a:t>
            </a:r>
            <a:r>
              <a:rPr lang="en-US" sz="2000" dirty="0" smtClean="0">
                <a:latin typeface="Geneva" pitchFamily="-107" charset="0"/>
              </a:rPr>
              <a:t>together</a:t>
            </a:r>
            <a:r>
              <a:rPr lang="en-US" sz="2000" dirty="0">
                <a:latin typeface="Geneva" pitchFamily="-107" charset="0"/>
              </a:rPr>
              <a:t> </a:t>
            </a:r>
            <a:r>
              <a:rPr lang="en-US" sz="2000" dirty="0" smtClean="0">
                <a:latin typeface="Geneva" pitchFamily="-107" charset="0"/>
              </a:rPr>
              <a:t>to </a:t>
            </a:r>
            <a:r>
              <a:rPr lang="en-US" sz="2000" dirty="0">
                <a:latin typeface="Geneva" pitchFamily="-107" charset="0"/>
              </a:rPr>
              <a:t>form 2</a:t>
            </a:r>
            <a:r>
              <a:rPr lang="en-US" sz="2000" dirty="0" smtClean="0">
                <a:latin typeface="Geneva" pitchFamily="-107" charset="0"/>
              </a:rPr>
              <a:t> 				unattached</a:t>
            </a:r>
            <a:r>
              <a:rPr lang="en-US" sz="2000" dirty="0">
                <a:latin typeface="Geneva" pitchFamily="-107" charset="0"/>
              </a:rPr>
              <a:t>, linear strands</a:t>
            </a:r>
            <a:endParaRPr lang="en-US" dirty="0"/>
          </a:p>
        </p:txBody>
      </p:sp>
      <p:pic>
        <p:nvPicPr>
          <p:cNvPr id="14339" name="Picture 3" descr="dna pairing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371600"/>
            <a:ext cx="8953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dna pairing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371600"/>
            <a:ext cx="9048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04800" y="4191000"/>
            <a:ext cx="853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The 2 linear strands then bond </a:t>
            </a:r>
            <a:r>
              <a:rPr lang="en-US" sz="2000" dirty="0" smtClean="0">
                <a:latin typeface="Geneva" pitchFamily="-107" charset="0"/>
              </a:rPr>
              <a:t>together</a:t>
            </a:r>
            <a:r>
              <a:rPr lang="en-US" sz="2000" dirty="0">
                <a:latin typeface="Geneva" pitchFamily="-107" charset="0"/>
              </a:rPr>
              <a:t> </a:t>
            </a:r>
            <a:r>
              <a:rPr lang="en-US" sz="2000" dirty="0" smtClean="0">
                <a:latin typeface="Geneva" pitchFamily="-107" charset="0"/>
              </a:rPr>
              <a:t>according </a:t>
            </a:r>
            <a:r>
              <a:rPr lang="en-US" sz="2000" dirty="0">
                <a:latin typeface="Geneva" pitchFamily="-107" charset="0"/>
              </a:rPr>
              <a:t>to</a:t>
            </a:r>
            <a:r>
              <a:rPr lang="en-US" sz="2000" dirty="0" smtClean="0">
                <a:latin typeface="Geneva" pitchFamily="-107" charset="0"/>
              </a:rPr>
              <a:t> 		the </a:t>
            </a:r>
            <a:r>
              <a:rPr lang="en-US" sz="2000" dirty="0">
                <a:latin typeface="Geneva" pitchFamily="-107" charset="0"/>
              </a:rPr>
              <a:t>bases that are present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Adenine bonds with Thymine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Guanine bonds with Cytosine</a:t>
            </a:r>
            <a:endParaRPr lang="en-US" dirty="0"/>
          </a:p>
        </p:txBody>
      </p:sp>
      <p:pic>
        <p:nvPicPr>
          <p:cNvPr id="14342" name="Picture 6" descr="dna pair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1371600"/>
            <a:ext cx="1800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81000" y="54102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</a:tabLst>
            </a:pPr>
            <a:r>
              <a:rPr lang="en-US" sz="2000">
                <a:latin typeface="Geneva" pitchFamily="-107" charset="0"/>
              </a:rPr>
              <a:t>	c.  Base pairing is what gives us the double helix</a:t>
            </a:r>
            <a:endParaRPr lang="en-US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8600" y="20574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Covalent bonds</a:t>
            </a:r>
            <a:endParaRPr lang="en-US" sz="2000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1752600" y="1981200"/>
            <a:ext cx="5334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>
            <a:off x="1752600" y="2209800"/>
            <a:ext cx="6096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1752600" y="2209800"/>
            <a:ext cx="6096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3276600" y="365760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Hydrogen bonds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 flipV="1">
            <a:off x="4038600" y="29718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3" grpId="0"/>
      <p:bldP spid="14345" grpId="0"/>
      <p:bldP spid="14346" grpId="0" animBg="1"/>
      <p:bldP spid="14347" grpId="0" animBg="1"/>
      <p:bldP spid="14348" grpId="0" animBg="1"/>
      <p:bldP spid="14350" grpId="0"/>
      <p:bldP spid="143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II.  The importance of nucleotide sequences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A.  An elm, an elk, and an eel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1.  All different organisms with the exact same nucleotide</a:t>
            </a:r>
            <a:r>
              <a:rPr lang="en-US" sz="2000" dirty="0" smtClean="0">
                <a:latin typeface="Geneva" pitchFamily="-107" charset="0"/>
              </a:rPr>
              <a:t> 			bases 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	a.  Adenine, cytosine, guanine, thymine</a:t>
            </a:r>
            <a:endParaRPr lang="en-US" dirty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04800" y="1828800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974725" indent="-974725">
              <a:tabLst>
                <a:tab pos="804863" algn="l"/>
                <a:tab pos="1201738" algn="l"/>
              </a:tabLst>
            </a:pPr>
            <a:r>
              <a:rPr lang="en-US" sz="2000" dirty="0">
                <a:latin typeface="Geneva" pitchFamily="-107" charset="0"/>
              </a:rPr>
              <a:t>	2.  How can they be so different having the same genetic</a:t>
            </a:r>
            <a:r>
              <a:rPr lang="en-US" sz="2000" dirty="0" smtClean="0">
                <a:latin typeface="Geneva" pitchFamily="-107" charset="0"/>
              </a:rPr>
              <a:t> 	material</a:t>
            </a:r>
            <a:r>
              <a:rPr lang="en-US" sz="2000" dirty="0">
                <a:latin typeface="Geneva" pitchFamily="-107" charset="0"/>
              </a:rPr>
              <a:t>?</a:t>
            </a:r>
            <a:endParaRPr lang="en-US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04800" y="2438400"/>
            <a:ext cx="8534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2000" dirty="0">
                <a:latin typeface="Geneva" pitchFamily="-107" charset="0"/>
              </a:rPr>
              <a:t>	a.  By the sequence of their 4 nucleotides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The sequence of nucleotides forms the unique genetic 		info of an organism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The bases are the letters that make up the words 	</a:t>
            </a:r>
            <a:r>
              <a:rPr lang="en-US" sz="2000" dirty="0" smtClean="0">
                <a:latin typeface="Geneva" pitchFamily="-107" charset="0"/>
              </a:rPr>
              <a:t>		(</a:t>
            </a:r>
            <a:r>
              <a:rPr lang="en-US" sz="2000" dirty="0">
                <a:latin typeface="Geneva" pitchFamily="-107" charset="0"/>
              </a:rPr>
              <a:t>genes)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2000" dirty="0" smtClean="0">
                <a:latin typeface="Geneva" pitchFamily="-107" charset="0"/>
              </a:rPr>
              <a:t>			a</a:t>
            </a:r>
            <a:r>
              <a:rPr lang="en-US" sz="2000" dirty="0">
                <a:latin typeface="Geneva" pitchFamily="-107" charset="0"/>
              </a:rPr>
              <a:t>.  </a:t>
            </a:r>
            <a:r>
              <a:rPr lang="en-US" sz="2000" dirty="0" err="1">
                <a:latin typeface="Geneva" pitchFamily="-107" charset="0"/>
              </a:rPr>
              <a:t>Example</a:t>
            </a:r>
            <a:r>
              <a:rPr lang="en-US" sz="20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>
                <a:latin typeface="Geneva" pitchFamily="-107" charset="0"/>
              </a:rPr>
              <a:t> A-T-T-G-A-C carries different info</a:t>
            </a:r>
            <a:r>
              <a:rPr lang="en-US" sz="2000" dirty="0" smtClean="0">
                <a:latin typeface="Geneva" pitchFamily="-107" charset="0"/>
              </a:rPr>
              <a:t> 				from </a:t>
            </a:r>
            <a:r>
              <a:rPr lang="en-US" sz="2000" dirty="0">
                <a:latin typeface="Geneva" pitchFamily="-107" charset="0"/>
              </a:rPr>
              <a:t>T-C-C-A-A-A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81000" y="381000"/>
            <a:ext cx="8382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III.  Replication of DNA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A.  Before a cell can divide its DNA must be copied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B.  Replication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	1.  The processing of coping DNA</a:t>
            </a:r>
            <a:endParaRPr lang="en-US"/>
          </a:p>
        </p:txBody>
      </p:sp>
      <p:pic>
        <p:nvPicPr>
          <p:cNvPr id="18437" name="Picture 5" descr="replica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828800"/>
            <a:ext cx="11033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3200400" y="2667000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41" name="Picture 9" descr="replication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828800"/>
            <a:ext cx="14462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DNA Replica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514600"/>
            <a:ext cx="17938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534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C.  How replication works</a:t>
            </a: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	1.  The 2 strands of the DNA molecule “unzip” to expose 			the bases</a:t>
            </a: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		a.  Replication </a:t>
            </a:r>
            <a:r>
              <a:rPr lang="en-US" sz="2000" dirty="0" err="1">
                <a:latin typeface="Geneva" pitchFamily="-107" charset="0"/>
              </a:rPr>
              <a:t>Fork</a:t>
            </a:r>
            <a:r>
              <a:rPr lang="en-US" sz="20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>
                <a:latin typeface="Geneva" pitchFamily="-107" charset="0"/>
              </a:rPr>
              <a:t> Point of </a:t>
            </a:r>
            <a:r>
              <a:rPr lang="en-US" sz="2000" dirty="0" err="1">
                <a:latin typeface="Geneva" pitchFamily="-107" charset="0"/>
              </a:rPr>
              <a:t>seperation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	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Chain separated by the enzyme </a:t>
            </a:r>
            <a:r>
              <a:rPr lang="en-US" sz="2000" b="1" dirty="0" err="1" smtClean="0">
                <a:latin typeface="Geneva" pitchFamily="-107" charset="0"/>
              </a:rPr>
              <a:t>helicase</a:t>
            </a:r>
            <a:endParaRPr lang="en-US" sz="2000" dirty="0" smtClean="0">
              <a:latin typeface="Geneva" pitchFamily="-107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98563" indent="-1198563">
              <a:tabLst>
                <a:tab pos="860425" algn="l"/>
                <a:tab pos="1258888" algn="l"/>
                <a:tab pos="1711325" algn="l"/>
              </a:tabLst>
            </a:pPr>
            <a:r>
              <a:rPr lang="en-US" sz="2000" dirty="0">
                <a:latin typeface="Geneva" pitchFamily="-107" charset="0"/>
              </a:rPr>
              <a:t>	2.  The enzyme DNA polymerase binds to separated chains</a:t>
            </a:r>
            <a:r>
              <a:rPr lang="en-US" sz="2000" dirty="0" smtClean="0">
                <a:latin typeface="Geneva" pitchFamily="-107" charset="0"/>
              </a:rPr>
              <a:t> 	of </a:t>
            </a:r>
            <a:r>
              <a:rPr lang="en-US" sz="2000" dirty="0">
                <a:latin typeface="Geneva" pitchFamily="-107" charset="0"/>
              </a:rPr>
              <a:t>DNA</a:t>
            </a:r>
          </a:p>
          <a:p>
            <a:pPr marL="1198563" indent="-1198563">
              <a:tabLst>
                <a:tab pos="860425" algn="l"/>
                <a:tab pos="1258888" algn="l"/>
                <a:tab pos="1711325" algn="l"/>
              </a:tabLst>
            </a:pPr>
            <a:r>
              <a:rPr lang="en-US" sz="2000" dirty="0" smtClean="0">
                <a:latin typeface="Geneva" pitchFamily="-107" charset="0"/>
              </a:rPr>
              <a:t>			a</a:t>
            </a:r>
            <a:r>
              <a:rPr lang="en-US" sz="2000" dirty="0">
                <a:latin typeface="Geneva" pitchFamily="-107" charset="0"/>
              </a:rPr>
              <a:t>.  Brings new nucleotides to the “unzipped” DNA</a:t>
            </a:r>
          </a:p>
          <a:p>
            <a:pPr>
              <a:tabLst>
                <a:tab pos="860425" algn="l"/>
                <a:tab pos="1258888" algn="l"/>
                <a:tab pos="1655763" algn="l"/>
              </a:tabLst>
            </a:pPr>
            <a:r>
              <a:rPr lang="en-US" sz="2000" dirty="0" smtClean="0">
                <a:latin typeface="Geneva" pitchFamily="-107" charset="0"/>
              </a:rPr>
              <a:t>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Moves along the exposed DNA and </a:t>
            </a:r>
            <a:r>
              <a:rPr lang="en-US" sz="2000" dirty="0" smtClean="0">
                <a:latin typeface="Geneva" pitchFamily="-107" charset="0"/>
              </a:rPr>
              <a:t>pairs 			complementary </a:t>
            </a:r>
            <a:r>
              <a:rPr lang="en-US" sz="2000" dirty="0">
                <a:latin typeface="Geneva" pitchFamily="-107" charset="0"/>
              </a:rPr>
              <a:t>bases (A-T &amp; G-C)</a:t>
            </a:r>
            <a:endParaRPr lang="en-US" dirty="0"/>
          </a:p>
        </p:txBody>
      </p:sp>
      <p:pic>
        <p:nvPicPr>
          <p:cNvPr id="30723" name="Picture 3" descr="DNA Replication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1981200"/>
            <a:ext cx="21399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98563" indent="-1198563">
              <a:tabLst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3.  When replication is complete there are 2 identical DNA molecules</a:t>
            </a:r>
            <a:endParaRPr lang="en-US"/>
          </a:p>
        </p:txBody>
      </p:sp>
      <p:pic>
        <p:nvPicPr>
          <p:cNvPr id="32771" name="Picture 3" descr="DNA Replic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43000"/>
            <a:ext cx="7467600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Koi">
  <a:themeElements>
    <a:clrScheme name="Koi 1">
      <a:dk1>
        <a:srgbClr val="272776"/>
      </a:dk1>
      <a:lt1>
        <a:srgbClr val="F3F1E4"/>
      </a:lt1>
      <a:dk2>
        <a:srgbClr val="272776"/>
      </a:dk2>
      <a:lt2>
        <a:srgbClr val="808080"/>
      </a:lt2>
      <a:accent1>
        <a:srgbClr val="B8CFFB"/>
      </a:accent1>
      <a:accent2>
        <a:srgbClr val="DF8F74"/>
      </a:accent2>
      <a:accent3>
        <a:srgbClr val="F8F7EF"/>
      </a:accent3>
      <a:accent4>
        <a:srgbClr val="202064"/>
      </a:accent4>
      <a:accent5>
        <a:srgbClr val="D8E4FD"/>
      </a:accent5>
      <a:accent6>
        <a:srgbClr val="CA8168"/>
      </a:accent6>
      <a:hlink>
        <a:srgbClr val="7F97C2"/>
      </a:hlink>
      <a:folHlink>
        <a:srgbClr val="8BBE82"/>
      </a:folHlink>
    </a:clrScheme>
    <a:fontScheme name="Koi">
      <a:majorFont>
        <a:latin typeface="Helvetica"/>
        <a:ea typeface="ＭＳ Ｐゴシック"/>
        <a:cs typeface="ＭＳ Ｐゴシック"/>
      </a:majorFont>
      <a:minorFont>
        <a:latin typeface="Helvetic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Koi 1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B8CFFB"/>
        </a:accent1>
        <a:accent2>
          <a:srgbClr val="DF8F74"/>
        </a:accent2>
        <a:accent3>
          <a:srgbClr val="F8F7EF"/>
        </a:accent3>
        <a:accent4>
          <a:srgbClr val="202064"/>
        </a:accent4>
        <a:accent5>
          <a:srgbClr val="D8E4FD"/>
        </a:accent5>
        <a:accent6>
          <a:srgbClr val="CA8168"/>
        </a:accent6>
        <a:hlink>
          <a:srgbClr val="7F97C2"/>
        </a:hlink>
        <a:folHlink>
          <a:srgbClr val="8BBE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i 2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8F7EF"/>
        </a:accent3>
        <a:accent4>
          <a:srgbClr val="20206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2004:Templates:Presentations:Designs:Koi</Template>
  <TotalTime>1100</TotalTime>
  <Words>62</Words>
  <Application>Microsoft Macintosh PowerPoint</Application>
  <PresentationFormat>On-screen Show (4:3)</PresentationFormat>
  <Paragraphs>64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Koi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10</cp:revision>
  <dcterms:created xsi:type="dcterms:W3CDTF">2011-01-05T23:57:31Z</dcterms:created>
  <dcterms:modified xsi:type="dcterms:W3CDTF">2012-04-30T13:11:07Z</dcterms:modified>
</cp:coreProperties>
</file>